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63" r:id="rId2"/>
    <p:sldId id="258" r:id="rId3"/>
    <p:sldId id="265" r:id="rId4"/>
    <p:sldId id="267" r:id="rId5"/>
    <p:sldId id="260" r:id="rId6"/>
    <p:sldId id="271" r:id="rId7"/>
    <p:sldId id="261" r:id="rId8"/>
    <p:sldId id="262" r:id="rId9"/>
    <p:sldId id="273" r:id="rId10"/>
    <p:sldId id="27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474" y="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147342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26095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29191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47092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627587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033768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54276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1544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76676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36504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480975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2/5/2022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845051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2/5/2022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8050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2/5/2022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95602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66791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2/5/2022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29216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46CE7D5-CF57-46EF-B807-FDD0502418D4}" type="datetimeFigureOut">
              <a:rPr lang="en-US" smtClean="0"/>
              <a:t>2/5/2022</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6386497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A1F02BF-D400-4124-A6BE-E6565CBEFD73}"/>
              </a:ext>
            </a:extLst>
          </p:cNvPr>
          <p:cNvSpPr/>
          <p:nvPr/>
        </p:nvSpPr>
        <p:spPr>
          <a:xfrm>
            <a:off x="2347382" y="3134633"/>
            <a:ext cx="7706706" cy="523220"/>
          </a:xfrm>
          <a:prstGeom prst="rect">
            <a:avLst/>
          </a:prstGeom>
          <a:noFill/>
        </p:spPr>
        <p:txBody>
          <a:bodyPr wrap="square" lIns="91440" tIns="45720" rIns="91440" bIns="45720">
            <a:spAutoFit/>
          </a:bodyPr>
          <a:lstStyle/>
          <a:p>
            <a:pPr algn="ctr"/>
            <a:r>
              <a:rPr lang="en-GB" sz="2800" b="1">
                <a:ln w="9525">
                  <a:solidFill>
                    <a:schemeClr val="bg1"/>
                  </a:solidFill>
                  <a:prstDash val="solid"/>
                </a:ln>
                <a:effectLst>
                  <a:outerShdw blurRad="12700" dist="38100" dir="2700000" algn="tl" rotWithShape="0">
                    <a:schemeClr val="bg1">
                      <a:lumMod val="50000"/>
                    </a:schemeClr>
                  </a:outerShdw>
                </a:effectLst>
                <a:latin typeface="Times New Roman" pitchFamily="18" charset="0"/>
                <a:cs typeface="Times New Roman" pitchFamily="18" charset="0"/>
              </a:rPr>
              <a:t>Crop Progression</a:t>
            </a:r>
            <a:endParaRPr lang="en-US" sz="2800" b="1" dirty="0">
              <a:ln w="9525">
                <a:solidFill>
                  <a:schemeClr val="bg1"/>
                </a:solidFill>
                <a:prstDash val="solid"/>
              </a:ln>
              <a:effectLst>
                <a:outerShdw blurRad="12700" dist="38100" dir="2700000" algn="tl" rotWithShape="0">
                  <a:schemeClr val="bg1">
                    <a:lumMod val="50000"/>
                  </a:schemeClr>
                </a:outerShdw>
              </a:effectLst>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id="{CCC7F866-494A-4519-9541-5854C8307494}"/>
              </a:ext>
            </a:extLst>
          </p:cNvPr>
          <p:cNvSpPr/>
          <p:nvPr/>
        </p:nvSpPr>
        <p:spPr>
          <a:xfrm>
            <a:off x="7398327" y="4631377"/>
            <a:ext cx="3443843" cy="1631216"/>
          </a:xfrm>
          <a:prstGeom prst="rect">
            <a:avLst/>
          </a:prstGeom>
          <a:noFill/>
        </p:spPr>
        <p:txBody>
          <a:bodyPr wrap="square" lIns="91440" tIns="45720" rIns="91440" bIns="45720">
            <a:spAutoFit/>
          </a:bodyPr>
          <a:lstStyle/>
          <a:p>
            <a:pPr algn="ctr"/>
            <a:r>
              <a:rPr lang="en-GB" sz="2000">
                <a:ln w="0"/>
                <a:solidFill>
                  <a:schemeClr val="accent6">
                    <a:lumMod val="50000"/>
                  </a:schemeClr>
                </a:solidFill>
                <a:effectLst>
                  <a:outerShdw blurRad="38100" dist="25400" dir="5400000" algn="ctr" rotWithShape="0">
                    <a:srgbClr val="6E747A">
                      <a:alpha val="43000"/>
                    </a:srgbClr>
                  </a:outerShdw>
                </a:effectLst>
              </a:rPr>
              <a:t>By</a:t>
            </a:r>
            <a:endParaRPr lang="en-US" sz="2000" dirty="0">
              <a:ln w="0"/>
              <a:solidFill>
                <a:schemeClr val="accent6">
                  <a:lumMod val="50000"/>
                </a:schemeClr>
              </a:solidFill>
              <a:effectLst>
                <a:outerShdw blurRad="38100" dist="25400" dir="5400000" algn="ctr" rotWithShape="0">
                  <a:srgbClr val="6E747A">
                    <a:alpha val="43000"/>
                  </a:srgbClr>
                </a:outerShdw>
              </a:effectLst>
            </a:endParaRPr>
          </a:p>
          <a:p>
            <a:pPr algn="ctr"/>
            <a:r>
              <a:rPr lang="en-GB" sz="2000">
                <a:ln w="0"/>
                <a:solidFill>
                  <a:schemeClr val="accent5">
                    <a:lumMod val="50000"/>
                  </a:schemeClr>
                </a:solidFill>
                <a:effectLst>
                  <a:outerShdw blurRad="38100" dist="25400" dir="5400000" algn="ctr" rotWithShape="0">
                    <a:srgbClr val="6E747A">
                      <a:alpha val="43000"/>
                    </a:srgbClr>
                  </a:outerShdw>
                </a:effectLst>
              </a:rPr>
              <a:t>B.Keerthana(18C91A0511)</a:t>
            </a:r>
            <a:endParaRPr lang="en-US" sz="2000" dirty="0">
              <a:ln w="0"/>
              <a:solidFill>
                <a:schemeClr val="accent5">
                  <a:lumMod val="50000"/>
                </a:schemeClr>
              </a:solidFill>
              <a:effectLst>
                <a:outerShdw blurRad="38100" dist="25400" dir="5400000" algn="ctr" rotWithShape="0">
                  <a:srgbClr val="6E747A">
                    <a:alpha val="43000"/>
                  </a:srgbClr>
                </a:outerShdw>
              </a:effectLst>
            </a:endParaRPr>
          </a:p>
          <a:p>
            <a:pPr algn="ctr"/>
            <a:r>
              <a:rPr lang="en-GB" sz="2000">
                <a:ln w="0"/>
                <a:solidFill>
                  <a:schemeClr val="accent5">
                    <a:lumMod val="50000"/>
                  </a:schemeClr>
                </a:solidFill>
                <a:effectLst>
                  <a:outerShdw blurRad="38100" dist="25400" dir="5400000" algn="ctr" rotWithShape="0">
                    <a:srgbClr val="6E747A">
                      <a:alpha val="43000"/>
                    </a:srgbClr>
                  </a:outerShdw>
                </a:effectLst>
              </a:rPr>
              <a:t>B. Manish(18C91A0512)</a:t>
            </a:r>
            <a:endParaRPr lang="en-US" sz="2000" dirty="0">
              <a:ln w="0"/>
              <a:solidFill>
                <a:schemeClr val="accent5">
                  <a:lumMod val="50000"/>
                </a:schemeClr>
              </a:solidFill>
              <a:effectLst>
                <a:outerShdw blurRad="38100" dist="25400" dir="5400000" algn="ctr" rotWithShape="0">
                  <a:srgbClr val="6E747A">
                    <a:alpha val="43000"/>
                  </a:srgbClr>
                </a:outerShdw>
              </a:effectLst>
            </a:endParaRPr>
          </a:p>
          <a:p>
            <a:pPr algn="ctr"/>
            <a:r>
              <a:rPr lang="en-GB" sz="2000">
                <a:ln w="0"/>
                <a:solidFill>
                  <a:schemeClr val="accent5">
                    <a:lumMod val="50000"/>
                  </a:schemeClr>
                </a:solidFill>
                <a:effectLst>
                  <a:outerShdw blurRad="38100" dist="25400" dir="5400000" algn="ctr" rotWithShape="0">
                    <a:srgbClr val="6E747A">
                      <a:alpha val="43000"/>
                    </a:srgbClr>
                  </a:outerShdw>
                </a:effectLst>
              </a:rPr>
              <a:t>K. Antony</a:t>
            </a:r>
            <a:r>
              <a:rPr lang="en-US" sz="2000">
                <a:ln w="0"/>
                <a:solidFill>
                  <a:schemeClr val="accent5">
                    <a:lumMod val="50000"/>
                  </a:schemeClr>
                </a:solidFill>
                <a:effectLst>
                  <a:outerShdw blurRad="38100" dist="25400" dir="5400000" algn="ctr" rotWithShape="0">
                    <a:srgbClr val="6E747A">
                      <a:alpha val="43000"/>
                    </a:srgbClr>
                  </a:outerShdw>
                </a:effectLst>
              </a:rPr>
              <a:t>(</a:t>
            </a:r>
            <a:r>
              <a:rPr lang="en-GB" sz="2000">
                <a:ln w="0"/>
                <a:solidFill>
                  <a:schemeClr val="accent5">
                    <a:lumMod val="50000"/>
                  </a:schemeClr>
                </a:solidFill>
                <a:effectLst>
                  <a:outerShdw blurRad="38100" dist="25400" dir="5400000" algn="ctr" rotWithShape="0">
                    <a:srgbClr val="6E747A">
                      <a:alpha val="43000"/>
                    </a:srgbClr>
                  </a:outerShdw>
                </a:effectLst>
              </a:rPr>
              <a:t>18C91A0545</a:t>
            </a:r>
            <a:r>
              <a:rPr lang="en-US" sz="2000">
                <a:ln w="0"/>
                <a:solidFill>
                  <a:schemeClr val="accent5">
                    <a:lumMod val="50000"/>
                  </a:schemeClr>
                </a:solidFill>
                <a:effectLst>
                  <a:outerShdw blurRad="38100" dist="25400" dir="5400000" algn="ctr" rotWithShape="0">
                    <a:srgbClr val="6E747A">
                      <a:alpha val="43000"/>
                    </a:srgbClr>
                  </a:outerShdw>
                </a:effectLst>
              </a:rPr>
              <a:t>)</a:t>
            </a:r>
            <a:endParaRPr lang="en-GB" sz="2000">
              <a:ln w="0"/>
              <a:solidFill>
                <a:schemeClr val="accent5">
                  <a:lumMod val="50000"/>
                </a:schemeClr>
              </a:solidFill>
              <a:effectLst>
                <a:outerShdw blurRad="38100" dist="25400" dir="5400000" algn="ctr" rotWithShape="0">
                  <a:srgbClr val="6E747A">
                    <a:alpha val="43000"/>
                  </a:srgbClr>
                </a:outerShdw>
              </a:effectLst>
            </a:endParaRPr>
          </a:p>
          <a:p>
            <a:pPr algn="ctr"/>
            <a:r>
              <a:rPr lang="en-GB" sz="2000">
                <a:ln w="0"/>
                <a:solidFill>
                  <a:schemeClr val="accent5">
                    <a:lumMod val="50000"/>
                  </a:schemeClr>
                </a:solidFill>
                <a:effectLst>
                  <a:outerShdw blurRad="38100" dist="25400" dir="5400000" algn="ctr" rotWithShape="0">
                    <a:srgbClr val="6E747A">
                      <a:alpha val="43000"/>
                    </a:srgbClr>
                  </a:outerShdw>
                </a:effectLst>
              </a:rPr>
              <a:t>M.Mohith(18C91A0556)</a:t>
            </a:r>
            <a:endParaRPr lang="en-US" sz="2000" dirty="0">
              <a:ln w="0"/>
              <a:solidFill>
                <a:schemeClr val="accent5">
                  <a:lumMod val="50000"/>
                </a:schemeClr>
              </a:solidFill>
              <a:effectLst>
                <a:outerShdw blurRad="38100" dist="25400" dir="5400000" algn="ctr" rotWithShape="0">
                  <a:srgbClr val="6E747A">
                    <a:alpha val="43000"/>
                  </a:srgbClr>
                </a:outerShdw>
              </a:effectLst>
            </a:endParaRPr>
          </a:p>
        </p:txBody>
      </p:sp>
      <p:sp>
        <p:nvSpPr>
          <p:cNvPr id="8" name="Rectangle 7">
            <a:extLst>
              <a:ext uri="{FF2B5EF4-FFF2-40B4-BE49-F238E27FC236}">
                <a16:creationId xmlns:a16="http://schemas.microsoft.com/office/drawing/2014/main" id="{905447DF-9E4F-40A7-A6C3-AAA36458CD7D}"/>
              </a:ext>
            </a:extLst>
          </p:cNvPr>
          <p:cNvSpPr/>
          <p:nvPr/>
        </p:nvSpPr>
        <p:spPr>
          <a:xfrm>
            <a:off x="63163" y="4833257"/>
            <a:ext cx="4490061" cy="830997"/>
          </a:xfrm>
          <a:prstGeom prst="rect">
            <a:avLst/>
          </a:prstGeom>
          <a:noFill/>
        </p:spPr>
        <p:txBody>
          <a:bodyPr wrap="square" lIns="91440" tIns="45720" rIns="91440" bIns="45720">
            <a:spAutoFit/>
          </a:bodyPr>
          <a:lstStyle/>
          <a:p>
            <a:pPr algn="ctr"/>
            <a:r>
              <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Under the guidance of:</a:t>
            </a:r>
          </a:p>
          <a:p>
            <a:pPr algn="ctr"/>
            <a:r>
              <a:rPr lang="en-GB" sz="240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Dr.B.Narsimha</a:t>
            </a:r>
            <a:endParaRPr lang="en-US" sz="2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pic>
        <p:nvPicPr>
          <p:cNvPr id="9" name="Picture 8">
            <a:extLst>
              <a:ext uri="{FF2B5EF4-FFF2-40B4-BE49-F238E27FC236}">
                <a16:creationId xmlns:a16="http://schemas.microsoft.com/office/drawing/2014/main" id="{BCE59150-7FC2-42CB-8B16-84E7CC70D6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886" y="451262"/>
            <a:ext cx="1004214" cy="976195"/>
          </a:xfrm>
          <a:prstGeom prst="rect">
            <a:avLst/>
          </a:prstGeom>
        </p:spPr>
      </p:pic>
      <p:sp>
        <p:nvSpPr>
          <p:cNvPr id="10" name="TextBox 9">
            <a:extLst>
              <a:ext uri="{FF2B5EF4-FFF2-40B4-BE49-F238E27FC236}">
                <a16:creationId xmlns:a16="http://schemas.microsoft.com/office/drawing/2014/main" id="{FF2E7EB9-2F89-48CA-A99B-68146E6D9582}"/>
              </a:ext>
            </a:extLst>
          </p:cNvPr>
          <p:cNvSpPr txBox="1"/>
          <p:nvPr/>
        </p:nvSpPr>
        <p:spPr>
          <a:xfrm>
            <a:off x="1555668" y="275842"/>
            <a:ext cx="10078984" cy="1323439"/>
          </a:xfrm>
          <a:prstGeom prst="rect">
            <a:avLst/>
          </a:prstGeom>
          <a:noFill/>
        </p:spPr>
        <p:txBody>
          <a:bodyPr wrap="square">
            <a:spAutoFit/>
          </a:bodyPr>
          <a:lstStyle/>
          <a:p>
            <a:pPr algn="ctr"/>
            <a:r>
              <a:rPr lang="en-US" sz="2800" dirty="0">
                <a:solidFill>
                  <a:srgbClr val="FF0000"/>
                </a:solidFill>
                <a:latin typeface="Georgia" panose="02040502050405020303" pitchFamily="18" charset="0"/>
              </a:rPr>
              <a:t>HOLY MARY INSTITUTE OF TECHNOLOGY &amp; SCIENCE</a:t>
            </a:r>
            <a:r>
              <a:rPr lang="en-US" dirty="0">
                <a:latin typeface="Arial" panose="020B0604020202020204" pitchFamily="34" charset="0"/>
                <a:cs typeface="Arial" panose="020B0604020202020204" pitchFamily="34" charset="0"/>
              </a:rPr>
              <a:t>     (</a:t>
            </a:r>
            <a:r>
              <a:rPr lang="en-US" dirty="0">
                <a:latin typeface="Georgia" panose="02040502050405020303" pitchFamily="18" charset="0"/>
                <a:cs typeface="Arial" panose="020B0604020202020204" pitchFamily="34" charset="0"/>
              </a:rPr>
              <a:t>Approved by AICTE, New Delhi, Affiliated to JNTU, Hyderabad)</a:t>
            </a:r>
          </a:p>
          <a:p>
            <a:pPr algn="ctr"/>
            <a:r>
              <a:rPr lang="en-US" sz="1600" dirty="0">
                <a:latin typeface="Georgia" panose="02040502050405020303" pitchFamily="18" charset="0"/>
                <a:cs typeface="Arial" panose="020B0604020202020204" pitchFamily="34" charset="0"/>
              </a:rPr>
              <a:t> </a:t>
            </a:r>
            <a:r>
              <a:rPr lang="en-US" sz="1600" dirty="0">
                <a:latin typeface="Times New Roman" pitchFamily="18" charset="0"/>
                <a:cs typeface="Times New Roman" pitchFamily="18" charset="0"/>
              </a:rPr>
              <a:t>BOGARAM(V),KEESARA(M),MEDCHAL DISTRICT-501301</a:t>
            </a:r>
          </a:p>
          <a:p>
            <a:r>
              <a:rPr lang="en-US" dirty="0">
                <a:latin typeface="Georgia" panose="02040502050405020303" pitchFamily="18" charset="0"/>
                <a:cs typeface="Arial" panose="020B0604020202020204" pitchFamily="34" charset="0"/>
              </a:rPr>
              <a:t>                                                                </a:t>
            </a:r>
            <a:r>
              <a:rPr lang="en-US" sz="1600" dirty="0">
                <a:latin typeface="Arial" panose="020B0604020202020204" pitchFamily="34" charset="0"/>
                <a:cs typeface="Arial" panose="020B0604020202020204" pitchFamily="34" charset="0"/>
              </a:rPr>
              <a:t>2021-2022</a:t>
            </a:r>
            <a:endParaRPr lang="en-IN" sz="1600" dirty="0">
              <a:latin typeface="Georgia" panose="02040502050405020303" pitchFamily="18" charset="0"/>
              <a:cs typeface="Arial" panose="020B0604020202020204" pitchFamily="34" charset="0"/>
            </a:endParaRPr>
          </a:p>
        </p:txBody>
      </p:sp>
      <p:sp>
        <p:nvSpPr>
          <p:cNvPr id="11" name="TextBox 10">
            <a:extLst>
              <a:ext uri="{FF2B5EF4-FFF2-40B4-BE49-F238E27FC236}">
                <a16:creationId xmlns:a16="http://schemas.microsoft.com/office/drawing/2014/main" id="{B3E4F406-1192-498E-96AB-FBF950C57D30}"/>
              </a:ext>
            </a:extLst>
          </p:cNvPr>
          <p:cNvSpPr txBox="1"/>
          <p:nvPr/>
        </p:nvSpPr>
        <p:spPr>
          <a:xfrm>
            <a:off x="2303813" y="1664575"/>
            <a:ext cx="6990472" cy="400110"/>
          </a:xfrm>
          <a:prstGeom prst="rect">
            <a:avLst/>
          </a:prstGeom>
          <a:noFill/>
        </p:spPr>
        <p:txBody>
          <a:bodyPr wrap="square">
            <a:spAutoFit/>
          </a:bodyPr>
          <a:lstStyle/>
          <a:p>
            <a:r>
              <a:rPr lang="en-US" sz="2000" b="1" i="1" dirty="0">
                <a:latin typeface="Times New Roman" panose="02020603050405020304" pitchFamily="18" charset="0"/>
                <a:cs typeface="Times New Roman" panose="02020603050405020304" pitchFamily="18" charset="0"/>
              </a:rPr>
              <a:t>DEPARTMENT OF COMPUTER SCIENCE  ENGINEERING</a:t>
            </a:r>
            <a:endParaRPr lang="en-IN" sz="20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385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86B658E-DCBF-4B7D-8CF4-9EE03AE72A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1044" y="694555"/>
            <a:ext cx="6400801" cy="520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267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7" descr="Background pattern&#10;&#10;Description automatically generated">
            <a:extLst>
              <a:ext uri="{FF2B5EF4-FFF2-40B4-BE49-F238E27FC236}">
                <a16:creationId xmlns:a16="http://schemas.microsoft.com/office/drawing/2014/main" id="{9D924EC3-AFCF-48B2-AFBE-18E0D2E88A44}"/>
              </a:ext>
            </a:extLst>
          </p:cNvPr>
          <p:cNvPicPr>
            <a:picLocks noChangeAspect="1"/>
          </p:cNvPicPr>
          <p:nvPr/>
        </p:nvPicPr>
        <p:blipFill rotWithShape="1">
          <a:blip r:embed="rId2"/>
          <a:srcRect t="9091" r="9091"/>
          <a:stretch/>
        </p:blipFill>
        <p:spPr>
          <a:xfrm>
            <a:off x="20" y="10"/>
            <a:ext cx="12191980" cy="6857990"/>
          </a:xfrm>
          <a:prstGeom prst="rect">
            <a:avLst/>
          </a:prstGeom>
        </p:spPr>
      </p:pic>
      <p:sp>
        <p:nvSpPr>
          <p:cNvPr id="22" name="Rectangle 19">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7197772"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D52457-4EC8-499F-9B1A-2CE50F7FE855}"/>
              </a:ext>
            </a:extLst>
          </p:cNvPr>
          <p:cNvSpPr>
            <a:spLocks noGrp="1"/>
          </p:cNvSpPr>
          <p:nvPr>
            <p:ph type="title"/>
          </p:nvPr>
        </p:nvSpPr>
        <p:spPr>
          <a:xfrm>
            <a:off x="594804" y="640263"/>
            <a:ext cx="6619811" cy="1344975"/>
          </a:xfrm>
        </p:spPr>
        <p:txBody>
          <a:bodyPr>
            <a:normAutofit/>
          </a:bodyPr>
          <a:lstStyle/>
          <a:p>
            <a:r>
              <a:rPr lang="en-US" sz="4000">
                <a:cs typeface="Calibri Light"/>
              </a:rPr>
              <a:t>Abstract</a:t>
            </a:r>
            <a:endParaRPr lang="en-US" sz="4000"/>
          </a:p>
        </p:txBody>
      </p:sp>
      <p:sp>
        <p:nvSpPr>
          <p:cNvPr id="3" name="Content Placeholder 2">
            <a:extLst>
              <a:ext uri="{FF2B5EF4-FFF2-40B4-BE49-F238E27FC236}">
                <a16:creationId xmlns:a16="http://schemas.microsoft.com/office/drawing/2014/main" id="{4E85D15F-2510-406D-84F3-B50E21D56CDF}"/>
              </a:ext>
            </a:extLst>
          </p:cNvPr>
          <p:cNvSpPr>
            <a:spLocks noGrp="1"/>
          </p:cNvSpPr>
          <p:nvPr>
            <p:ph idx="1"/>
          </p:nvPr>
        </p:nvSpPr>
        <p:spPr>
          <a:xfrm>
            <a:off x="594109" y="1280160"/>
            <a:ext cx="6620505" cy="4614613"/>
          </a:xfrm>
        </p:spPr>
        <p:txBody>
          <a:bodyPr vert="horz" lIns="91440" tIns="45720" rIns="91440" bIns="45720" rtlCol="0">
            <a:normAutofit/>
          </a:bodyPr>
          <a:lstStyle/>
          <a:p>
            <a:pPr marL="0" indent="0">
              <a:buNone/>
            </a:pPr>
            <a:r>
              <a:rPr lang="en-US" sz="2400">
                <a:cs typeface="Calibri" panose="020F0502020204030204"/>
              </a:rPr>
              <a:t>The ability to accurately estimate crop planting date and planting progression has major implication in crop management. Most of people have less knowledge of crop progression our project objective is to provide the basic information about the crop progression and to help our users in  growing crop healthily and economically.</a:t>
            </a:r>
          </a:p>
          <a:p>
            <a:pPr marL="0" indent="0">
              <a:buNone/>
            </a:pPr>
            <a:r>
              <a:rPr lang="en-US" sz="2400">
                <a:cs typeface="Calibri" panose="020F0502020204030204"/>
              </a:rPr>
              <a:t>In our project we provide information about the stages of crops and the method of cultivation.</a:t>
            </a:r>
          </a:p>
          <a:p>
            <a:pPr marL="0" indent="0">
              <a:buNone/>
            </a:pPr>
            <a:endParaRPr lang="en-US" sz="2400">
              <a:cs typeface="Calibri" panose="020F0502020204030204"/>
            </a:endParaRPr>
          </a:p>
        </p:txBody>
      </p:sp>
    </p:spTree>
    <p:extLst>
      <p:ext uri="{BB962C8B-B14F-4D97-AF65-F5344CB8AC3E}">
        <p14:creationId xmlns:p14="http://schemas.microsoft.com/office/powerpoint/2010/main" val="1543438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86A27-81ED-47B1-80A0-7CF419C14BA2}"/>
              </a:ext>
            </a:extLst>
          </p:cNvPr>
          <p:cNvSpPr>
            <a:spLocks noGrp="1"/>
          </p:cNvSpPr>
          <p:nvPr>
            <p:ph type="ctrTitle"/>
          </p:nvPr>
        </p:nvSpPr>
        <p:spPr/>
        <p:txBody>
          <a:bodyPr/>
          <a:lstStyle/>
          <a:p>
            <a:r>
              <a:rPr lang="en-US" dirty="0">
                <a:solidFill>
                  <a:srgbClr val="4C4C4C"/>
                </a:solidFill>
                <a:latin typeface="Helvetica Neue"/>
              </a:rPr>
              <a:t>.</a:t>
            </a:r>
            <a:br>
              <a:rPr lang="en-US" b="0" i="0">
                <a:solidFill>
                  <a:srgbClr val="4C4C4C"/>
                </a:solidFill>
                <a:effectLst/>
                <a:latin typeface="Helvetica Neue"/>
              </a:rPr>
            </a:br>
            <a:endParaRPr lang="en-IN" dirty="0"/>
          </a:p>
        </p:txBody>
      </p:sp>
      <p:sp>
        <p:nvSpPr>
          <p:cNvPr id="3" name="Subtitle 2">
            <a:extLst>
              <a:ext uri="{FF2B5EF4-FFF2-40B4-BE49-F238E27FC236}">
                <a16:creationId xmlns:a16="http://schemas.microsoft.com/office/drawing/2014/main" id="{130315A0-DF6C-4A0E-90F4-5DBF05AC0E96}"/>
              </a:ext>
            </a:extLst>
          </p:cNvPr>
          <p:cNvSpPr>
            <a:spLocks noGrp="1"/>
          </p:cNvSpPr>
          <p:nvPr>
            <p:ph type="subTitle" idx="1"/>
          </p:nvPr>
        </p:nvSpPr>
        <p:spPr>
          <a:xfrm>
            <a:off x="279016" y="411481"/>
            <a:ext cx="9886064" cy="5471160"/>
          </a:xfrm>
        </p:spPr>
        <p:txBody>
          <a:bodyPr>
            <a:normAutofit/>
          </a:bodyPr>
          <a:lstStyle/>
          <a:p>
            <a:pPr algn="l"/>
            <a:endParaRPr lang="en-GB" sz="2000" b="1" u="sng" dirty="0">
              <a:solidFill>
                <a:srgbClr val="7030A0"/>
              </a:solidFill>
            </a:endParaRPr>
          </a:p>
          <a:p>
            <a:pPr algn="l"/>
            <a:r>
              <a:rPr lang="en-US" sz="2000" b="1" u="sng" dirty="0">
                <a:solidFill>
                  <a:srgbClr val="7030A0"/>
                </a:solidFill>
              </a:rPr>
              <a:t>EXISTING SYSTEM:</a:t>
            </a:r>
          </a:p>
          <a:p>
            <a:pPr algn="just"/>
            <a:br>
              <a:rPr lang="en-US" sz="2000" dirty="0">
                <a:solidFill>
                  <a:srgbClr val="4C4C4C"/>
                </a:solidFill>
              </a:rPr>
            </a:br>
            <a:r>
              <a:rPr lang="en-US" sz="2000" dirty="0">
                <a:solidFill>
                  <a:schemeClr val="tx1"/>
                </a:solidFill>
              </a:rPr>
              <a:t> </a:t>
            </a:r>
            <a:r>
              <a:rPr lang="en-US" sz="2000" dirty="0"/>
              <a:t>There are lot of problems and limitations associated with existing system like UI is not at all user friendly and requires lot of effort and hard work to gain knowledge about crop cultivation and there is lot of information available in web about crop cultivation so people get confused and tired with that information and won’t be able to get interest on the agriculture and crop cultivation as searching in web is time consuming. Some sites either have the information  related  to land cultivation  and roof gardening  but not both at one place. So if the information is easily available to the user in an organized manner then it will be convenient to the user to understand and gain knowledge about crop cultivation. </a:t>
            </a:r>
            <a:endParaRPr lang="en-IN" sz="2000" dirty="0"/>
          </a:p>
          <a:p>
            <a:pPr algn="l"/>
            <a:endParaRPr lang="en-US" sz="2000" dirty="0">
              <a:solidFill>
                <a:schemeClr val="tx1"/>
              </a:solidFill>
            </a:endParaRPr>
          </a:p>
        </p:txBody>
      </p:sp>
    </p:spTree>
    <p:extLst>
      <p:ext uri="{BB962C8B-B14F-4D97-AF65-F5344CB8AC3E}">
        <p14:creationId xmlns:p14="http://schemas.microsoft.com/office/powerpoint/2010/main" val="52910881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883919"/>
            <a:ext cx="9479280" cy="4693921"/>
          </a:xfrm>
        </p:spPr>
        <p:txBody>
          <a:bodyPr>
            <a:normAutofit/>
          </a:bodyPr>
          <a:lstStyle/>
          <a:p>
            <a:pPr>
              <a:buNone/>
            </a:pPr>
            <a:r>
              <a:rPr lang="en-US" b="1" u="sng" dirty="0">
                <a:solidFill>
                  <a:srgbClr val="7030A0"/>
                </a:solidFill>
              </a:rPr>
              <a:t>PROPOSED </a:t>
            </a:r>
            <a:r>
              <a:rPr lang="en-GB" b="1" u="sng" dirty="0">
                <a:solidFill>
                  <a:srgbClr val="7030A0"/>
                </a:solidFill>
              </a:rPr>
              <a:t>SYSTEM</a:t>
            </a:r>
            <a:r>
              <a:rPr lang="en-US" b="1" u="sng" dirty="0">
                <a:solidFill>
                  <a:srgbClr val="7030A0"/>
                </a:solidFill>
              </a:rPr>
              <a:t>:</a:t>
            </a:r>
            <a:r>
              <a:rPr lang="en-IN" dirty="0">
                <a:solidFill>
                  <a:schemeClr val="tx1"/>
                </a:solidFill>
              </a:rPr>
              <a:t>                </a:t>
            </a:r>
            <a:endParaRPr lang="en-GB" dirty="0">
              <a:solidFill>
                <a:schemeClr val="tx1"/>
              </a:solidFill>
            </a:endParaRPr>
          </a:p>
          <a:p>
            <a:pPr>
              <a:buNone/>
            </a:pPr>
            <a:endParaRPr lang="en-IN" dirty="0">
              <a:solidFill>
                <a:schemeClr val="tx1"/>
              </a:solidFill>
            </a:endParaRPr>
          </a:p>
          <a:p>
            <a:endParaRPr lang="en-IN" dirty="0"/>
          </a:p>
          <a:p>
            <a:pPr algn="just"/>
            <a:r>
              <a:rPr lang="en-GB" dirty="0"/>
              <a:t>Crop Progression is an android based application which is developed using </a:t>
            </a:r>
            <a:r>
              <a:rPr lang="en-GB" dirty="0" err="1"/>
              <a:t>kotlin</a:t>
            </a:r>
            <a:r>
              <a:rPr lang="en-GB" dirty="0"/>
              <a:t> ,java for logic development  and XML for user interface. The proposed system will solve all the problems associated with the existing system. This application will provide complete info about crop cultivation and user can  know both  about  land cultivation and  roof gardening at one place in an organized manner with user friendly interface and it also includes features like chat bot and personal assistant which will help the user while using the app and both these features are very much useful and  provides much more convenient than searching in the web about crop cultivation . And also </a:t>
            </a:r>
            <a:r>
              <a:rPr lang="en-US" dirty="0"/>
              <a:t>helps the user to grow the crops in healthy and economical way and educate them in different techniques of farming based on their interest.</a:t>
            </a:r>
            <a:endParaRPr lang="en-IN" dirty="0"/>
          </a:p>
          <a:p>
            <a:endParaRPr lang="en-IN" dirty="0"/>
          </a:p>
        </p:txBody>
      </p:sp>
    </p:spTree>
    <p:extLst>
      <p:ext uri="{BB962C8B-B14F-4D97-AF65-F5344CB8AC3E}">
        <p14:creationId xmlns:p14="http://schemas.microsoft.com/office/powerpoint/2010/main" val="20782106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7">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6B3362-B6A9-4363-88F2-8E937657BBE0}"/>
              </a:ext>
            </a:extLst>
          </p:cNvPr>
          <p:cNvSpPr>
            <a:spLocks noGrp="1"/>
          </p:cNvSpPr>
          <p:nvPr>
            <p:ph type="title"/>
          </p:nvPr>
        </p:nvSpPr>
        <p:spPr>
          <a:xfrm>
            <a:off x="838202" y="365125"/>
            <a:ext cx="2039470" cy="1212663"/>
          </a:xfrm>
        </p:spPr>
        <p:txBody>
          <a:bodyPr vert="horz" lIns="91440" tIns="45720" rIns="91440" bIns="45720" rtlCol="0" anchor="ctr">
            <a:normAutofit/>
          </a:bodyPr>
          <a:lstStyle/>
          <a:p>
            <a:br>
              <a:rPr lang="en-US" kern="1200" dirty="0">
                <a:solidFill>
                  <a:schemeClr val="tx1"/>
                </a:solidFill>
                <a:latin typeface="+mj-lt"/>
                <a:ea typeface="+mj-ea"/>
                <a:cs typeface="+mj-cs"/>
              </a:rPr>
            </a:br>
            <a:endParaRPr lang="en-US" kern="1200" dirty="0">
              <a:solidFill>
                <a:schemeClr val="tx1"/>
              </a:solidFill>
              <a:latin typeface="+mj-lt"/>
              <a:ea typeface="+mj-ea"/>
              <a:cs typeface="+mj-cs"/>
            </a:endParaRPr>
          </a:p>
        </p:txBody>
      </p:sp>
      <p:sp>
        <p:nvSpPr>
          <p:cNvPr id="7" name="Content Placeholder 2"/>
          <p:cNvSpPr>
            <a:spLocks noGrp="1"/>
          </p:cNvSpPr>
          <p:nvPr>
            <p:ph sz="half" idx="1"/>
          </p:nvPr>
        </p:nvSpPr>
        <p:spPr>
          <a:xfrm>
            <a:off x="573742" y="609227"/>
            <a:ext cx="3899646" cy="4644091"/>
          </a:xfrm>
        </p:spPr>
        <p:txBody>
          <a:bodyPr>
            <a:normAutofit fontScale="92500" lnSpcReduction="20000"/>
          </a:bodyPr>
          <a:lstStyle/>
          <a:p>
            <a:pPr>
              <a:buNone/>
            </a:pPr>
            <a:r>
              <a:rPr lang="en-US" dirty="0"/>
              <a:t>Advantages :</a:t>
            </a:r>
          </a:p>
          <a:p>
            <a:r>
              <a:rPr lang="en-GB" dirty="0"/>
              <a:t>To educate the people who have less knowledge about farming</a:t>
            </a:r>
          </a:p>
          <a:p>
            <a:pPr marL="0" indent="0">
              <a:buNone/>
            </a:pPr>
            <a:r>
              <a:rPr lang="en-GB" dirty="0"/>
              <a:t>and help them to grow the crops in healthy and economical way</a:t>
            </a:r>
          </a:p>
          <a:p>
            <a:pPr marL="0" indent="0">
              <a:buNone/>
            </a:pPr>
            <a:r>
              <a:rPr lang="en-GB" dirty="0"/>
              <a:t>and educate them in different techniques of farming based on</a:t>
            </a:r>
          </a:p>
          <a:p>
            <a:pPr marL="0" indent="0">
              <a:buNone/>
            </a:pPr>
            <a:r>
              <a:rPr lang="en-GB" dirty="0"/>
              <a:t>their interest.</a:t>
            </a:r>
          </a:p>
          <a:p>
            <a:r>
              <a:rPr lang="en-GB" dirty="0"/>
              <a:t>It is designed in such a way that user interface and user experience is given a high priority so that it can be used with ease.</a:t>
            </a:r>
            <a:endParaRPr lang="en-US" dirty="0"/>
          </a:p>
          <a:p>
            <a:pPr>
              <a:buNone/>
            </a:pPr>
            <a:r>
              <a:rPr lang="en-US" dirty="0"/>
              <a:t>Disadvantages:</a:t>
            </a:r>
            <a:endParaRPr lang="en-GB" dirty="0"/>
          </a:p>
          <a:p>
            <a:r>
              <a:rPr lang="en-GB" dirty="0"/>
              <a:t>It is specifically built for android devices only and it is not compatible with any other devices.</a:t>
            </a:r>
            <a:endParaRPr lang="en-IN" dirty="0"/>
          </a:p>
        </p:txBody>
      </p:sp>
      <p:pic>
        <p:nvPicPr>
          <p:cNvPr id="6" name="Picture 6" descr="A picture containing greenhouse, garden&#10;&#10;Description automatically generated">
            <a:extLst>
              <a:ext uri="{FF2B5EF4-FFF2-40B4-BE49-F238E27FC236}">
                <a16:creationId xmlns:a16="http://schemas.microsoft.com/office/drawing/2014/main" id="{5FED3886-05AB-48B5-9B18-A01AAC280BE0}"/>
              </a:ext>
            </a:extLst>
          </p:cNvPr>
          <p:cNvPicPr>
            <a:picLocks noGrp="1" noChangeAspect="1"/>
          </p:cNvPicPr>
          <p:nvPr>
            <p:ph sz="half" idx="2"/>
          </p:nvPr>
        </p:nvPicPr>
        <p:blipFill rotWithShape="1">
          <a:blip r:embed="rId2"/>
          <a:srcRect t="14321" b="24429"/>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pic>
        <p:nvPicPr>
          <p:cNvPr id="5" name="Picture 5" descr="A picture containing grass, outdoor, sky, field&#10;&#10;Description automatically generated">
            <a:extLst>
              <a:ext uri="{FF2B5EF4-FFF2-40B4-BE49-F238E27FC236}">
                <a16:creationId xmlns:a16="http://schemas.microsoft.com/office/drawing/2014/main" id="{C6F5B9CD-2A90-4F8F-9BC8-EEE2045EF9D3}"/>
              </a:ext>
            </a:extLst>
          </p:cNvPr>
          <p:cNvPicPr>
            <a:picLocks noChangeAspect="1"/>
          </p:cNvPicPr>
          <p:nvPr/>
        </p:nvPicPr>
        <p:blipFill rotWithShape="1">
          <a:blip r:embed="rId3"/>
          <a:srcRect t="23770" r="-1" b="-1"/>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Tree>
    <p:extLst>
      <p:ext uri="{BB962C8B-B14F-4D97-AF65-F5344CB8AC3E}">
        <p14:creationId xmlns:p14="http://schemas.microsoft.com/office/powerpoint/2010/main" val="39463289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73C9782-BD13-4DD8-B27F-A5D4A8A02E7E}"/>
              </a:ext>
            </a:extLst>
          </p:cNvPr>
          <p:cNvSpPr>
            <a:spLocks noGrp="1"/>
          </p:cNvSpPr>
          <p:nvPr>
            <p:ph type="subTitle" idx="1"/>
          </p:nvPr>
        </p:nvSpPr>
        <p:spPr>
          <a:xfrm>
            <a:off x="995482" y="660415"/>
            <a:ext cx="8787710" cy="4870374"/>
          </a:xfrm>
        </p:spPr>
        <p:txBody>
          <a:bodyPr>
            <a:normAutofit/>
          </a:bodyPr>
          <a:lstStyle/>
          <a:p>
            <a:pPr algn="l">
              <a:lnSpc>
                <a:spcPct val="115000"/>
              </a:lnSpc>
              <a:spcAft>
                <a:spcPts val="1000"/>
              </a:spcAft>
            </a:pPr>
            <a:r>
              <a:rPr lang="en-US" sz="1900" b="1" u="sng" kern="50" dirty="0">
                <a:solidFill>
                  <a:srgbClr val="10503F"/>
                </a:solidFill>
                <a:effectLst/>
                <a:latin typeface="Times New Roman" panose="02020603050405020304" pitchFamily="18" charset="0"/>
                <a:ea typeface="Calibri" panose="020F0502020204030204" pitchFamily="34" charset="0"/>
                <a:cs typeface="Times New Roman" panose="02020603050405020304" pitchFamily="18" charset="0"/>
              </a:rPr>
              <a:t>SOFTWARE REQUIREMENTS </a:t>
            </a:r>
            <a:r>
              <a:rPr lang="en-US" sz="1900" b="1" kern="50" dirty="0">
                <a:solidFill>
                  <a:srgbClr val="10503F"/>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IN" sz="1900" kern="50" dirty="0">
              <a:solidFill>
                <a:srgbClr val="10503F"/>
              </a:solidFill>
              <a:effectLst/>
              <a:latin typeface="Times New Roman" panose="02020603050405020304" pitchFamily="18" charset="0"/>
              <a:ea typeface="Calibri" panose="020F0502020204030204" pitchFamily="34" charset="0"/>
              <a:cs typeface="Times New Roman" panose="02020603050405020304" pitchFamily="18" charset="0"/>
            </a:endParaRPr>
          </a:p>
          <a:p>
            <a:pPr marL="841375" algn="l">
              <a:spcBef>
                <a:spcPts val="675"/>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Operating</a:t>
            </a:r>
            <a:r>
              <a:rPr lang="en-US" sz="1800" spc="-1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system	:	Windows 10.</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41375" algn="l">
              <a:spcBef>
                <a:spcPts val="720"/>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Coding</a:t>
            </a:r>
            <a:r>
              <a:rPr lang="en-US" sz="1800" spc="-15"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Language</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Kotlin</a:t>
            </a: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841375" algn="l">
              <a:spcBef>
                <a:spcPts val="720"/>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Editor</a:t>
            </a:r>
            <a:r>
              <a:rPr lang="en-US"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GB" sz="180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Android Studio</a:t>
            </a:r>
            <a:endParaRPr lang="en-IN"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l">
              <a:lnSpc>
                <a:spcPct val="115000"/>
              </a:lnSpc>
              <a:spcAft>
                <a:spcPts val="1000"/>
              </a:spcAft>
            </a:pPr>
            <a:endParaRPr lang="en-US" sz="1900" b="1" u="sng" kern="50" dirty="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a:lnSpc>
                <a:spcPct val="115000"/>
              </a:lnSpc>
              <a:spcAft>
                <a:spcPts val="1000"/>
              </a:spcAft>
            </a:pPr>
            <a:r>
              <a:rPr lang="en-US" sz="1900" b="1" u="sng" kern="50" dirty="0">
                <a:solidFill>
                  <a:schemeClr val="accent5">
                    <a:lumMod val="50000"/>
                  </a:schemeClr>
                </a:solidFill>
                <a:latin typeface="Times New Roman" panose="02020603050405020304" pitchFamily="18" charset="0"/>
                <a:ea typeface="Calibri" panose="020F0502020204030204" pitchFamily="34" charset="0"/>
                <a:cs typeface="Times New Roman" panose="02020603050405020304" pitchFamily="18" charset="0"/>
              </a:rPr>
              <a:t>HARDWARE REQUIREMENTS </a:t>
            </a:r>
            <a:r>
              <a:rPr lang="en-US" sz="1900" b="1" u="sng" kern="50" dirty="0">
                <a:solidFill>
                  <a:schemeClr val="accent5">
                    <a:lumMod val="5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841375" algn="l">
              <a:spcBef>
                <a:spcPts val="650"/>
              </a:spcBef>
              <a:spcAft>
                <a:spcPts val="0"/>
              </a:spcAft>
              <a:tabLst>
                <a:tab pos="267462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rPr>
              <a:t>System	:	</a:t>
            </a:r>
            <a:r>
              <a:rPr lang="en-US" sz="1800">
                <a:solidFill>
                  <a:schemeClr val="tx1"/>
                </a:solidFill>
                <a:effectLst/>
                <a:latin typeface="Times New Roman" panose="02020603050405020304" pitchFamily="18" charset="0"/>
                <a:ea typeface="Times New Roman" panose="02020603050405020304" pitchFamily="18" charset="0"/>
              </a:rPr>
              <a:t>Intel </a:t>
            </a:r>
            <a:r>
              <a:rPr lang="en-GB" sz="1800">
                <a:solidFill>
                  <a:schemeClr val="tx1"/>
                </a:solidFill>
                <a:latin typeface="Times New Roman" panose="02020603050405020304" pitchFamily="18" charset="0"/>
                <a:ea typeface="Times New Roman" panose="02020603050405020304" pitchFamily="18" charset="0"/>
              </a:rPr>
              <a:t>i5 </a:t>
            </a:r>
            <a:r>
              <a:rPr lang="en-US" sz="1800">
                <a:solidFill>
                  <a:schemeClr val="tx1"/>
                </a:solidFill>
                <a:effectLst/>
                <a:latin typeface="Times New Roman" panose="02020603050405020304" pitchFamily="18" charset="0"/>
                <a:ea typeface="Times New Roman" panose="02020603050405020304" pitchFamily="18" charset="0"/>
              </a:rPr>
              <a:t>Core.</a:t>
            </a:r>
            <a:r>
              <a:rPr lang="en-GB" sz="1800">
                <a:solidFill>
                  <a:schemeClr val="tx1"/>
                </a:solidFill>
                <a:latin typeface="Times New Roman" panose="02020603050405020304" pitchFamily="18" charset="0"/>
                <a:ea typeface="Times New Roman" panose="02020603050405020304" pitchFamily="18" charset="0"/>
              </a:rPr>
              <a:t>8t</a:t>
            </a:r>
            <a:r>
              <a:rPr lang="en-US" sz="1800">
                <a:solidFill>
                  <a:schemeClr val="tx1"/>
                </a:solidFill>
                <a:effectLst/>
                <a:latin typeface="Times New Roman" panose="02020603050405020304" pitchFamily="18" charset="0"/>
                <a:ea typeface="Times New Roman" panose="02020603050405020304" pitchFamily="18" charset="0"/>
              </a:rPr>
              <a:t>h</a:t>
            </a:r>
            <a:r>
              <a:rPr lang="en-US" sz="1800" spc="-55">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gen</a:t>
            </a:r>
            <a:endParaRPr lang="en-IN" sz="1800" dirty="0">
              <a:solidFill>
                <a:schemeClr val="tx1"/>
              </a:solidFill>
              <a:effectLst/>
              <a:latin typeface="Times New Roman" panose="02020603050405020304" pitchFamily="18" charset="0"/>
              <a:ea typeface="Times New Roman" panose="02020603050405020304" pitchFamily="18" charset="0"/>
            </a:endParaRPr>
          </a:p>
          <a:p>
            <a:pPr marL="841375" algn="l">
              <a:spcBef>
                <a:spcPts val="710"/>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rPr>
              <a:t>Hard</a:t>
            </a:r>
            <a:r>
              <a:rPr lang="en-US" sz="1800" spc="-10"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Disk	:</a:t>
            </a:r>
            <a:r>
              <a:rPr lang="en-US" sz="1800">
                <a:solidFill>
                  <a:schemeClr val="tx1"/>
                </a:solidFill>
                <a:effectLst/>
                <a:latin typeface="Times New Roman" panose="02020603050405020304" pitchFamily="18" charset="0"/>
                <a:ea typeface="Times New Roman" panose="02020603050405020304" pitchFamily="18" charset="0"/>
              </a:rPr>
              <a:t>	</a:t>
            </a:r>
            <a:r>
              <a:rPr lang="en-GB" sz="1800">
                <a:solidFill>
                  <a:schemeClr val="tx1"/>
                </a:solidFill>
                <a:latin typeface="Times New Roman" panose="02020603050405020304" pitchFamily="18" charset="0"/>
                <a:ea typeface="Times New Roman" panose="02020603050405020304" pitchFamily="18" charset="0"/>
              </a:rPr>
              <a:t>128</a:t>
            </a:r>
            <a:r>
              <a:rPr lang="en-US" sz="180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GB.</a:t>
            </a:r>
            <a:endParaRPr lang="en-IN" sz="1800" dirty="0">
              <a:solidFill>
                <a:schemeClr val="tx1"/>
              </a:solidFill>
              <a:effectLst/>
              <a:latin typeface="Times New Roman" panose="02020603050405020304" pitchFamily="18" charset="0"/>
              <a:ea typeface="Times New Roman" panose="02020603050405020304" pitchFamily="18" charset="0"/>
            </a:endParaRPr>
          </a:p>
          <a:p>
            <a:pPr marL="841375" algn="l">
              <a:spcBef>
                <a:spcPts val="705"/>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rPr>
              <a:t>Monitor	:	15’’</a:t>
            </a:r>
            <a:r>
              <a:rPr lang="en-US" sz="1800" spc="-65" dirty="0">
                <a:solidFill>
                  <a:schemeClr val="tx1"/>
                </a:solidFill>
                <a:effectLst/>
                <a:latin typeface="Times New Roman" panose="02020603050405020304" pitchFamily="18" charset="0"/>
                <a:ea typeface="Times New Roman" panose="02020603050405020304" pitchFamily="18" charset="0"/>
              </a:rPr>
              <a:t> </a:t>
            </a:r>
            <a:r>
              <a:rPr lang="en-US" sz="1800" dirty="0">
                <a:solidFill>
                  <a:schemeClr val="tx1"/>
                </a:solidFill>
                <a:effectLst/>
                <a:latin typeface="Times New Roman" panose="02020603050405020304" pitchFamily="18" charset="0"/>
                <a:ea typeface="Times New Roman" panose="02020603050405020304" pitchFamily="18" charset="0"/>
              </a:rPr>
              <a:t>LED</a:t>
            </a:r>
            <a:endParaRPr lang="en-IN" sz="1800" dirty="0">
              <a:solidFill>
                <a:schemeClr val="tx1"/>
              </a:solidFill>
              <a:effectLst/>
              <a:latin typeface="Times New Roman" panose="02020603050405020304" pitchFamily="18" charset="0"/>
              <a:ea typeface="Times New Roman" panose="02020603050405020304" pitchFamily="18" charset="0"/>
            </a:endParaRPr>
          </a:p>
          <a:p>
            <a:pPr marL="841375" algn="l">
              <a:spcBef>
                <a:spcPts val="720"/>
              </a:spcBef>
              <a:spcAft>
                <a:spcPts val="0"/>
              </a:spcAft>
              <a:tabLst>
                <a:tab pos="267462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rPr>
              <a:t>Input Devices	:	Keyboard, Mouse</a:t>
            </a:r>
            <a:endParaRPr lang="en-IN" sz="1800" dirty="0">
              <a:solidFill>
                <a:schemeClr val="tx1"/>
              </a:solidFill>
              <a:effectLst/>
              <a:latin typeface="Times New Roman" panose="02020603050405020304" pitchFamily="18" charset="0"/>
              <a:ea typeface="Times New Roman" panose="02020603050405020304" pitchFamily="18" charset="0"/>
            </a:endParaRPr>
          </a:p>
          <a:p>
            <a:pPr marL="841375" algn="l">
              <a:spcBef>
                <a:spcPts val="710"/>
              </a:spcBef>
              <a:spcAft>
                <a:spcPts val="0"/>
              </a:spcAft>
              <a:tabLst>
                <a:tab pos="2672080" algn="l"/>
                <a:tab pos="3129280" algn="l"/>
              </a:tabLst>
            </a:pPr>
            <a:r>
              <a:rPr lang="en-US" sz="1800" dirty="0">
                <a:solidFill>
                  <a:schemeClr val="tx1"/>
                </a:solidFill>
                <a:effectLst/>
                <a:latin typeface="Times New Roman" panose="02020603050405020304" pitchFamily="18" charset="0"/>
                <a:ea typeface="Times New Roman" panose="02020603050405020304" pitchFamily="18" charset="0"/>
              </a:rPr>
              <a:t>Ram	:</a:t>
            </a:r>
            <a:r>
              <a:rPr lang="en-US" sz="1800">
                <a:solidFill>
                  <a:schemeClr val="tx1"/>
                </a:solidFill>
                <a:effectLst/>
                <a:latin typeface="Times New Roman" panose="02020603050405020304" pitchFamily="18" charset="0"/>
                <a:ea typeface="Times New Roman" panose="02020603050405020304" pitchFamily="18" charset="0"/>
              </a:rPr>
              <a:t>	</a:t>
            </a:r>
            <a:r>
              <a:rPr lang="en-GB" sz="1800">
                <a:solidFill>
                  <a:schemeClr val="tx1"/>
                </a:solidFill>
                <a:latin typeface="Times New Roman" panose="02020603050405020304" pitchFamily="18" charset="0"/>
                <a:ea typeface="Times New Roman" panose="02020603050405020304" pitchFamily="18" charset="0"/>
              </a:rPr>
              <a:t>8 </a:t>
            </a:r>
            <a:r>
              <a:rPr lang="en-US" sz="1800">
                <a:solidFill>
                  <a:schemeClr val="tx1"/>
                </a:solidFill>
                <a:effectLst/>
                <a:latin typeface="Times New Roman" panose="02020603050405020304" pitchFamily="18" charset="0"/>
                <a:ea typeface="Times New Roman" panose="02020603050405020304" pitchFamily="18" charset="0"/>
              </a:rPr>
              <a:t>GB</a:t>
            </a:r>
            <a:endParaRPr lang="en-IN" sz="1800" dirty="0">
              <a:solidFill>
                <a:schemeClr val="tx1"/>
              </a:solidFill>
              <a:effectLst/>
              <a:latin typeface="Times New Roman" panose="02020603050405020304" pitchFamily="18" charset="0"/>
              <a:ea typeface="Times New Roman" panose="02020603050405020304" pitchFamily="18" charset="0"/>
            </a:endParaRPr>
          </a:p>
          <a:p>
            <a:pPr algn="l"/>
            <a:endParaRPr lang="en-IN" dirty="0"/>
          </a:p>
        </p:txBody>
      </p:sp>
    </p:spTree>
    <p:extLst>
      <p:ext uri="{BB962C8B-B14F-4D97-AF65-F5344CB8AC3E}">
        <p14:creationId xmlns:p14="http://schemas.microsoft.com/office/powerpoint/2010/main" val="27033663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C8D114CB-A4CE-46DB-B0BB-9C5FB6C2FE44}"/>
              </a:ext>
            </a:extLst>
          </p:cNvPr>
          <p:cNvPicPr>
            <a:picLocks noChangeAspect="1"/>
          </p:cNvPicPr>
          <p:nvPr/>
        </p:nvPicPr>
        <p:blipFill>
          <a:blip r:embed="rId2"/>
          <a:stretch>
            <a:fillRect/>
          </a:stretch>
        </p:blipFill>
        <p:spPr>
          <a:xfrm>
            <a:off x="4038600" y="1387475"/>
            <a:ext cx="1397000" cy="2012950"/>
          </a:xfrm>
          <a:prstGeom prst="rect">
            <a:avLst/>
          </a:prstGeom>
        </p:spPr>
      </p:pic>
      <p:sp>
        <p:nvSpPr>
          <p:cNvPr id="7" name="TextBox 6">
            <a:extLst>
              <a:ext uri="{FF2B5EF4-FFF2-40B4-BE49-F238E27FC236}">
                <a16:creationId xmlns:a16="http://schemas.microsoft.com/office/drawing/2014/main" id="{FD9BCA80-273D-4316-8878-9FD3400C4FAE}"/>
              </a:ext>
            </a:extLst>
          </p:cNvPr>
          <p:cNvSpPr txBox="1"/>
          <p:nvPr/>
        </p:nvSpPr>
        <p:spPr>
          <a:xfrm>
            <a:off x="4038600" y="2997200"/>
            <a:ext cx="1397000" cy="4032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Cotton</a:t>
            </a:r>
          </a:p>
        </p:txBody>
      </p:sp>
      <p:pic>
        <p:nvPicPr>
          <p:cNvPr id="4" name="Picture 4">
            <a:extLst>
              <a:ext uri="{FF2B5EF4-FFF2-40B4-BE49-F238E27FC236}">
                <a16:creationId xmlns:a16="http://schemas.microsoft.com/office/drawing/2014/main" id="{1AF33659-582E-4961-8273-726E984F9E15}"/>
              </a:ext>
            </a:extLst>
          </p:cNvPr>
          <p:cNvPicPr>
            <a:picLocks noChangeAspect="1"/>
          </p:cNvPicPr>
          <p:nvPr/>
        </p:nvPicPr>
        <p:blipFill>
          <a:blip r:embed="rId3"/>
          <a:stretch>
            <a:fillRect/>
          </a:stretch>
        </p:blipFill>
        <p:spPr>
          <a:xfrm>
            <a:off x="4038600" y="3449638"/>
            <a:ext cx="1397000" cy="2012950"/>
          </a:xfrm>
          <a:prstGeom prst="rect">
            <a:avLst/>
          </a:prstGeom>
        </p:spPr>
      </p:pic>
      <p:sp>
        <p:nvSpPr>
          <p:cNvPr id="8" name="TextBox 7">
            <a:extLst>
              <a:ext uri="{FF2B5EF4-FFF2-40B4-BE49-F238E27FC236}">
                <a16:creationId xmlns:a16="http://schemas.microsoft.com/office/drawing/2014/main" id="{63231F25-D914-440C-BCE4-ED2FAAAE705D}"/>
              </a:ext>
            </a:extLst>
          </p:cNvPr>
          <p:cNvSpPr txBox="1"/>
          <p:nvPr/>
        </p:nvSpPr>
        <p:spPr>
          <a:xfrm>
            <a:off x="4038600" y="5059363"/>
            <a:ext cx="1397000" cy="4032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Wheat</a:t>
            </a:r>
          </a:p>
        </p:txBody>
      </p:sp>
      <p:pic>
        <p:nvPicPr>
          <p:cNvPr id="5" name="Picture 5">
            <a:extLst>
              <a:ext uri="{FF2B5EF4-FFF2-40B4-BE49-F238E27FC236}">
                <a16:creationId xmlns:a16="http://schemas.microsoft.com/office/drawing/2014/main" id="{5EFA27B5-5E06-417A-89E1-F2BBEAFD559B}"/>
              </a:ext>
            </a:extLst>
          </p:cNvPr>
          <p:cNvPicPr>
            <a:picLocks noChangeAspect="1"/>
          </p:cNvPicPr>
          <p:nvPr/>
        </p:nvPicPr>
        <p:blipFill>
          <a:blip r:embed="rId4"/>
          <a:stretch>
            <a:fillRect/>
          </a:stretch>
        </p:blipFill>
        <p:spPr>
          <a:xfrm>
            <a:off x="5484813" y="1387475"/>
            <a:ext cx="2844800" cy="4076700"/>
          </a:xfrm>
          <a:prstGeom prst="rect">
            <a:avLst/>
          </a:prstGeom>
        </p:spPr>
      </p:pic>
      <p:sp>
        <p:nvSpPr>
          <p:cNvPr id="9" name="TextBox 8">
            <a:extLst>
              <a:ext uri="{FF2B5EF4-FFF2-40B4-BE49-F238E27FC236}">
                <a16:creationId xmlns:a16="http://schemas.microsoft.com/office/drawing/2014/main" id="{93563AE8-F061-4590-A830-1F5F6D8B4100}"/>
              </a:ext>
            </a:extLst>
          </p:cNvPr>
          <p:cNvSpPr txBox="1"/>
          <p:nvPr/>
        </p:nvSpPr>
        <p:spPr>
          <a:xfrm>
            <a:off x="5484813" y="5059363"/>
            <a:ext cx="2844800" cy="4032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Rice</a:t>
            </a:r>
          </a:p>
        </p:txBody>
      </p:sp>
      <p:pic>
        <p:nvPicPr>
          <p:cNvPr id="6" name="Picture 6">
            <a:extLst>
              <a:ext uri="{FF2B5EF4-FFF2-40B4-BE49-F238E27FC236}">
                <a16:creationId xmlns:a16="http://schemas.microsoft.com/office/drawing/2014/main" id="{C3B49ED7-0BFA-4718-9E7D-8F2696B36CA1}"/>
              </a:ext>
            </a:extLst>
          </p:cNvPr>
          <p:cNvPicPr>
            <a:picLocks noChangeAspect="1"/>
          </p:cNvPicPr>
          <p:nvPr/>
        </p:nvPicPr>
        <p:blipFill>
          <a:blip r:embed="rId5"/>
          <a:stretch>
            <a:fillRect/>
          </a:stretch>
        </p:blipFill>
        <p:spPr>
          <a:xfrm>
            <a:off x="8380413" y="1387475"/>
            <a:ext cx="2844800" cy="4076700"/>
          </a:xfrm>
          <a:prstGeom prst="rect">
            <a:avLst/>
          </a:prstGeom>
        </p:spPr>
      </p:pic>
      <p:sp>
        <p:nvSpPr>
          <p:cNvPr id="10" name="TextBox 9">
            <a:extLst>
              <a:ext uri="{FF2B5EF4-FFF2-40B4-BE49-F238E27FC236}">
                <a16:creationId xmlns:a16="http://schemas.microsoft.com/office/drawing/2014/main" id="{3A1EFAD5-C142-4F87-B2E9-BB154E3797EB}"/>
              </a:ext>
            </a:extLst>
          </p:cNvPr>
          <p:cNvSpPr txBox="1"/>
          <p:nvPr/>
        </p:nvSpPr>
        <p:spPr>
          <a:xfrm>
            <a:off x="8380413" y="5059363"/>
            <a:ext cx="2844800" cy="403225"/>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Maize</a:t>
            </a:r>
          </a:p>
        </p:txBody>
      </p:sp>
      <p:sp>
        <p:nvSpPr>
          <p:cNvPr id="2" name="Title 1">
            <a:extLst>
              <a:ext uri="{FF2B5EF4-FFF2-40B4-BE49-F238E27FC236}">
                <a16:creationId xmlns:a16="http://schemas.microsoft.com/office/drawing/2014/main" id="{6EF611DF-2083-4285-A9D3-B8FCE06F2961}"/>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solidFill>
                  <a:schemeClr val="bg1"/>
                </a:solidFill>
                <a:latin typeface="+mj-lt"/>
                <a:ea typeface="+mj-ea"/>
                <a:cs typeface="+mj-cs"/>
              </a:rPr>
              <a:t>Land Cultivation</a:t>
            </a:r>
          </a:p>
        </p:txBody>
      </p:sp>
    </p:spTree>
    <p:extLst>
      <p:ext uri="{BB962C8B-B14F-4D97-AF65-F5344CB8AC3E}">
        <p14:creationId xmlns:p14="http://schemas.microsoft.com/office/powerpoint/2010/main" val="9386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A picture containing text, tree, vegetable, several&#10;&#10;Description automatically generated">
            <a:extLst>
              <a:ext uri="{FF2B5EF4-FFF2-40B4-BE49-F238E27FC236}">
                <a16:creationId xmlns:a16="http://schemas.microsoft.com/office/drawing/2014/main" id="{4CD06CD1-2D3E-497C-8CF9-EE36E3B41D4A}"/>
              </a:ext>
            </a:extLst>
          </p:cNvPr>
          <p:cNvPicPr>
            <a:picLocks noChangeAspect="1"/>
          </p:cNvPicPr>
          <p:nvPr/>
        </p:nvPicPr>
        <p:blipFill>
          <a:blip r:embed="rId2"/>
          <a:stretch>
            <a:fillRect/>
          </a:stretch>
        </p:blipFill>
        <p:spPr>
          <a:xfrm>
            <a:off x="1527175" y="1844675"/>
            <a:ext cx="5943600" cy="4449763"/>
          </a:xfrm>
          <a:prstGeom prst="rect">
            <a:avLst/>
          </a:prstGeom>
        </p:spPr>
      </p:pic>
      <p:sp>
        <p:nvSpPr>
          <p:cNvPr id="7" name="TextBox 6">
            <a:extLst>
              <a:ext uri="{FF2B5EF4-FFF2-40B4-BE49-F238E27FC236}">
                <a16:creationId xmlns:a16="http://schemas.microsoft.com/office/drawing/2014/main" id="{49D62059-595A-4E7C-8686-5BD422BF4F6F}"/>
              </a:ext>
            </a:extLst>
          </p:cNvPr>
          <p:cNvSpPr txBox="1"/>
          <p:nvPr/>
        </p:nvSpPr>
        <p:spPr>
          <a:xfrm>
            <a:off x="1527175" y="5883275"/>
            <a:ext cx="5943600" cy="41116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Tomato</a:t>
            </a:r>
          </a:p>
        </p:txBody>
      </p:sp>
      <p:pic>
        <p:nvPicPr>
          <p:cNvPr id="4" name="Picture 4">
            <a:extLst>
              <a:ext uri="{FF2B5EF4-FFF2-40B4-BE49-F238E27FC236}">
                <a16:creationId xmlns:a16="http://schemas.microsoft.com/office/drawing/2014/main" id="{BB4F7BFF-14CE-4DDA-8BAA-809BF29A9736}"/>
              </a:ext>
            </a:extLst>
          </p:cNvPr>
          <p:cNvPicPr>
            <a:picLocks noChangeAspect="1"/>
          </p:cNvPicPr>
          <p:nvPr/>
        </p:nvPicPr>
        <p:blipFill>
          <a:blip r:embed="rId3"/>
          <a:stretch>
            <a:fillRect/>
          </a:stretch>
        </p:blipFill>
        <p:spPr>
          <a:xfrm>
            <a:off x="7532688" y="1844675"/>
            <a:ext cx="3127375" cy="2054225"/>
          </a:xfrm>
          <a:prstGeom prst="rect">
            <a:avLst/>
          </a:prstGeom>
        </p:spPr>
      </p:pic>
      <p:sp>
        <p:nvSpPr>
          <p:cNvPr id="6" name="TextBox 5">
            <a:extLst>
              <a:ext uri="{FF2B5EF4-FFF2-40B4-BE49-F238E27FC236}">
                <a16:creationId xmlns:a16="http://schemas.microsoft.com/office/drawing/2014/main" id="{6FBE67B1-0055-443D-B973-E68D32778395}"/>
              </a:ext>
            </a:extLst>
          </p:cNvPr>
          <p:cNvSpPr txBox="1"/>
          <p:nvPr/>
        </p:nvSpPr>
        <p:spPr>
          <a:xfrm>
            <a:off x="7532688" y="3487738"/>
            <a:ext cx="3127375" cy="41116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Brinjal</a:t>
            </a:r>
          </a:p>
        </p:txBody>
      </p:sp>
      <p:pic>
        <p:nvPicPr>
          <p:cNvPr id="5" name="Picture 5" descr="A picture containing tree, plant, outdoor, vegetable&#10;&#10;Description automatically generated">
            <a:extLst>
              <a:ext uri="{FF2B5EF4-FFF2-40B4-BE49-F238E27FC236}">
                <a16:creationId xmlns:a16="http://schemas.microsoft.com/office/drawing/2014/main" id="{402F6CEB-0D60-48E6-88A2-670FCC4C39EC}"/>
              </a:ext>
            </a:extLst>
          </p:cNvPr>
          <p:cNvPicPr>
            <a:picLocks noChangeAspect="1"/>
          </p:cNvPicPr>
          <p:nvPr/>
        </p:nvPicPr>
        <p:blipFill>
          <a:blip r:embed="rId4"/>
          <a:stretch>
            <a:fillRect/>
          </a:stretch>
        </p:blipFill>
        <p:spPr>
          <a:xfrm>
            <a:off x="7532688" y="3960813"/>
            <a:ext cx="3127375" cy="2332038"/>
          </a:xfrm>
          <a:prstGeom prst="rect">
            <a:avLst/>
          </a:prstGeom>
        </p:spPr>
      </p:pic>
      <p:sp>
        <p:nvSpPr>
          <p:cNvPr id="8" name="TextBox 7">
            <a:extLst>
              <a:ext uri="{FF2B5EF4-FFF2-40B4-BE49-F238E27FC236}">
                <a16:creationId xmlns:a16="http://schemas.microsoft.com/office/drawing/2014/main" id="{EF906C4C-E07F-440C-B6E6-B828B49CB42E}"/>
              </a:ext>
            </a:extLst>
          </p:cNvPr>
          <p:cNvSpPr txBox="1"/>
          <p:nvPr/>
        </p:nvSpPr>
        <p:spPr>
          <a:xfrm>
            <a:off x="7532688" y="5883275"/>
            <a:ext cx="3127375" cy="411163"/>
          </a:xfrm>
          <a:prstGeom prst="rect">
            <a:avLst/>
          </a:prstGeom>
          <a:solidFill>
            <a:srgbClr val="000000">
              <a:alpha val="50000"/>
            </a:srgbClr>
          </a:solidFill>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Aft>
                <a:spcPts val="600"/>
              </a:spcAft>
            </a:pPr>
            <a:r>
              <a:rPr lang="en-US" sz="1300">
                <a:solidFill>
                  <a:srgbClr val="FFFFFF"/>
                </a:solidFill>
                <a:cs typeface="Calibri"/>
              </a:rPr>
              <a:t>Leafy Vegetables</a:t>
            </a:r>
          </a:p>
        </p:txBody>
      </p:sp>
      <p:sp>
        <p:nvSpPr>
          <p:cNvPr id="2" name="Title 1">
            <a:extLst>
              <a:ext uri="{FF2B5EF4-FFF2-40B4-BE49-F238E27FC236}">
                <a16:creationId xmlns:a16="http://schemas.microsoft.com/office/drawing/2014/main" id="{967BA790-7F72-45F0-B3BD-938F8D41A04D}"/>
              </a:ext>
            </a:extLst>
          </p:cNvPr>
          <p:cNvSpPr>
            <a:spLocks noGrp="1"/>
          </p:cNvSpPr>
          <p:nvPr>
            <p:ph type="title"/>
          </p:nvPr>
        </p:nvSpPr>
        <p:spPr>
          <a:xfrm>
            <a:off x="838200" y="184805"/>
            <a:ext cx="10515600" cy="1505883"/>
          </a:xfrm>
        </p:spPr>
        <p:txBody>
          <a:bodyPr anchor="ctr">
            <a:normAutofit/>
          </a:bodyPr>
          <a:lstStyle/>
          <a:p>
            <a:r>
              <a:rPr lang="en-US" sz="5200">
                <a:cs typeface="Calibri Light"/>
              </a:rPr>
              <a:t>Roof Gardening</a:t>
            </a:r>
            <a:endParaRPr lang="en-US" sz="5200"/>
          </a:p>
        </p:txBody>
      </p:sp>
    </p:spTree>
    <p:extLst>
      <p:ext uri="{BB962C8B-B14F-4D97-AF65-F5344CB8AC3E}">
        <p14:creationId xmlns:p14="http://schemas.microsoft.com/office/powerpoint/2010/main" val="32012407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3006D-02A2-4F2D-8A9A-29DBD7F701F5}"/>
              </a:ext>
            </a:extLst>
          </p:cNvPr>
          <p:cNvSpPr>
            <a:spLocks noGrp="1"/>
          </p:cNvSpPr>
          <p:nvPr>
            <p:ph type="ctrTitle"/>
          </p:nvPr>
        </p:nvSpPr>
        <p:spPr>
          <a:xfrm>
            <a:off x="674112" y="1615441"/>
            <a:ext cx="3027284" cy="452760"/>
          </a:xfrm>
        </p:spPr>
        <p:txBody>
          <a:bodyPr>
            <a:normAutofit fontScale="90000"/>
          </a:bodyPr>
          <a:lstStyle/>
          <a:p>
            <a:r>
              <a:rPr lang="en-US" sz="3600" dirty="0">
                <a:solidFill>
                  <a:srgbClr val="002060"/>
                </a:solidFill>
              </a:rPr>
              <a:t>CONCLUSION</a:t>
            </a:r>
            <a:endParaRPr lang="en-IN" sz="3600" dirty="0">
              <a:solidFill>
                <a:srgbClr val="002060"/>
              </a:solidFill>
            </a:endParaRPr>
          </a:p>
        </p:txBody>
      </p:sp>
      <p:sp>
        <p:nvSpPr>
          <p:cNvPr id="5" name="Subtitle 4">
            <a:extLst>
              <a:ext uri="{FF2B5EF4-FFF2-40B4-BE49-F238E27FC236}">
                <a16:creationId xmlns:a16="http://schemas.microsoft.com/office/drawing/2014/main" id="{C642ED02-7B39-4549-A243-184D0C29986F}"/>
              </a:ext>
            </a:extLst>
          </p:cNvPr>
          <p:cNvSpPr>
            <a:spLocks noGrp="1"/>
          </p:cNvSpPr>
          <p:nvPr>
            <p:ph type="subTitle" idx="1"/>
          </p:nvPr>
        </p:nvSpPr>
        <p:spPr>
          <a:xfrm>
            <a:off x="685801" y="2316480"/>
            <a:ext cx="9220199" cy="3322320"/>
          </a:xfrm>
        </p:spPr>
        <p:txBody>
          <a:bodyPr anchor="t">
            <a:normAutofit/>
          </a:bodyPr>
          <a:lstStyle/>
          <a:p>
            <a:pPr algn="l"/>
            <a:r>
              <a:rPr lang="en-US" dirty="0"/>
              <a:t>As the demand for food would increase over coming years, and people have the habit to grow the crops in order to make refreshment from their daily routine, from this, they can learn the </a:t>
            </a:r>
            <a:r>
              <a:rPr lang="en-US" dirty="0" err="1"/>
              <a:t>the</a:t>
            </a:r>
            <a:r>
              <a:rPr lang="en-US" dirty="0"/>
              <a:t> process of growing the crops in both land and roof gardening they can also learn the new techniques evolved in the agriculture sector the people can learn by</a:t>
            </a:r>
            <a:r>
              <a:rPr lang="en-GB" dirty="0"/>
              <a:t> </a:t>
            </a:r>
            <a:r>
              <a:rPr lang="en-US" dirty="0"/>
              <a:t>virtual assistant as well as the chat bot in coming years we can provide more features and crops regarding land and roof </a:t>
            </a:r>
            <a:r>
              <a:rPr lang="en-GB" dirty="0"/>
              <a:t>gardening.</a:t>
            </a:r>
            <a:endParaRPr lang="en-US" dirty="0"/>
          </a:p>
        </p:txBody>
      </p:sp>
    </p:spTree>
    <p:extLst>
      <p:ext uri="{BB962C8B-B14F-4D97-AF65-F5344CB8AC3E}">
        <p14:creationId xmlns:p14="http://schemas.microsoft.com/office/powerpoint/2010/main" val="2160266041"/>
      </p:ext>
    </p:extLst>
  </p:cSld>
  <p:clrMapOvr>
    <a:masterClrMapping/>
  </p:clrMapOvr>
  <p:transition spd="slow">
    <p:wheel spokes="1"/>
  </p:transition>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27</TotalTime>
  <Words>672</Words>
  <Application>Microsoft Office PowerPoint</Application>
  <PresentationFormat>Widescreen</PresentationFormat>
  <Paragraphs>54</Paragraphs>
  <Slides>10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Georgia</vt:lpstr>
      <vt:lpstr>Helvetica Neue</vt:lpstr>
      <vt:lpstr>Times New Roman</vt:lpstr>
      <vt:lpstr>Trebuchet MS</vt:lpstr>
      <vt:lpstr>Wingdings 3</vt:lpstr>
      <vt:lpstr>Facet</vt:lpstr>
      <vt:lpstr>PowerPoint Presentation</vt:lpstr>
      <vt:lpstr>Abstract</vt:lpstr>
      <vt:lpstr>. </vt:lpstr>
      <vt:lpstr>PowerPoint Presentation</vt:lpstr>
      <vt:lpstr> </vt:lpstr>
      <vt:lpstr>PowerPoint Presentation</vt:lpstr>
      <vt:lpstr>Land Cultivation</vt:lpstr>
      <vt:lpstr>Roof Gardening</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 manish</dc:creator>
  <cp:lastModifiedBy>b manish</cp:lastModifiedBy>
  <cp:revision>11</cp:revision>
  <dcterms:created xsi:type="dcterms:W3CDTF">2021-02-22T16:36:37Z</dcterms:created>
  <dcterms:modified xsi:type="dcterms:W3CDTF">2022-02-05T12:28:36Z</dcterms:modified>
</cp:coreProperties>
</file>